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7" r:id="rId5"/>
    <p:sldId id="265" r:id="rId6"/>
    <p:sldId id="266" r:id="rId7"/>
    <p:sldId id="272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>
        <p:scale>
          <a:sx n="74" d="100"/>
          <a:sy n="74" d="100"/>
        </p:scale>
        <p:origin x="5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69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E8356-FFDA-4E74-B804-79023C7DD259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B32D8-F2D2-4D01-80A9-88F3B128A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47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DDCE7-616C-4285-A468-7301F171BC93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D8F7-2BDD-4C56-98AF-2E212EF34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19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5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6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0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1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9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2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1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39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86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4487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71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737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30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3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762EC29-B8C5-4C7A-B6DA-418494D5CB2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451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9798" y="5791200"/>
            <a:ext cx="5638801" cy="6096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457200"/>
            <a:ext cx="5867400" cy="4919663"/>
          </a:xfrm>
          <a:prstGeom prst="rect">
            <a:avLst/>
          </a:prstGeom>
        </p:spPr>
      </p:pic>
      <p:pic>
        <p:nvPicPr>
          <p:cNvPr id="5" name="Picture 2" descr="Image result for harlem globetrotters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272395"/>
            <a:ext cx="6172201" cy="261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09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838200"/>
            <a:ext cx="3657600" cy="685800"/>
          </a:xfrm>
        </p:spPr>
        <p:txBody>
          <a:bodyPr/>
          <a:lstStyle/>
          <a:p>
            <a:r>
              <a:rPr lang="en-US" dirty="0" smtClean="0"/>
              <a:t>Groups</a:t>
            </a:r>
            <a:endParaRPr lang="en-US" dirty="0"/>
          </a:p>
        </p:txBody>
      </p:sp>
      <p:pic>
        <p:nvPicPr>
          <p:cNvPr id="2050" name="Picture 2" descr="Image result for Armed forces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r="15411"/>
          <a:stretch>
            <a:fillRect/>
          </a:stretch>
        </p:blipFill>
        <p:spPr bwMode="auto">
          <a:xfrm>
            <a:off x="72189" y="-328548"/>
            <a:ext cx="7315199" cy="305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924801" y="3124200"/>
            <a:ext cx="3657600" cy="17526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Corporates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Universities and Colleges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Sports Clubs and Associations</a:t>
            </a:r>
            <a:endParaRPr lang="en-US" dirty="0"/>
          </a:p>
        </p:txBody>
      </p:sp>
      <p:sp>
        <p:nvSpPr>
          <p:cNvPr id="6" name="Rounded Rectangle 5" hidden="1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To change images on this slide, select a picture and delete it. Then click the Insert Picture icon</a:t>
            </a:r>
          </a:p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in the placeholder to insert your own image.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28599"/>
            <a:ext cx="7475676" cy="2819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0801"/>
            <a:ext cx="7475676" cy="2286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76799"/>
            <a:ext cx="7475676" cy="19812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5087"/>
            <a:ext cx="7481887" cy="236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8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" y="-6927"/>
            <a:ext cx="10058400" cy="596309"/>
          </a:xfrm>
        </p:spPr>
        <p:txBody>
          <a:bodyPr/>
          <a:lstStyle/>
          <a:p>
            <a:r>
              <a:rPr lang="en-US" dirty="0" smtClean="0"/>
              <a:t>CORPORATES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9019" y="556131"/>
            <a:ext cx="4191000" cy="4343400"/>
          </a:xfrm>
        </p:spPr>
        <p:txBody>
          <a:bodyPr>
            <a:normAutofit/>
          </a:bodyPr>
          <a:lstStyle/>
          <a:p>
            <a:pPr lvl="0"/>
            <a:r>
              <a:rPr lang="en-US" sz="1400" dirty="0"/>
              <a:t>Minimum tickets (25+ Tickets) for 10% discount off every ticket</a:t>
            </a:r>
          </a:p>
          <a:p>
            <a:pPr lvl="0"/>
            <a:r>
              <a:rPr lang="en-US" sz="1400" dirty="0"/>
              <a:t>Free advertising of their products</a:t>
            </a:r>
          </a:p>
          <a:p>
            <a:pPr lvl="0"/>
            <a:r>
              <a:rPr lang="en-US" sz="1400" dirty="0"/>
              <a:t>Free food vouchers </a:t>
            </a:r>
          </a:p>
          <a:p>
            <a:pPr lvl="0"/>
            <a:r>
              <a:rPr lang="en-US" sz="1400" dirty="0"/>
              <a:t>Free Harlem </a:t>
            </a:r>
            <a:r>
              <a:rPr lang="en-US" sz="1400" dirty="0" smtClean="0"/>
              <a:t>T-shirts</a:t>
            </a:r>
          </a:p>
          <a:p>
            <a:pPr lvl="0"/>
            <a:r>
              <a:rPr lang="en-US" sz="1400" dirty="0" smtClean="0"/>
              <a:t>Free Globetrotters labeled coffe</a:t>
            </a:r>
            <a:r>
              <a:rPr lang="en-US" sz="1400" dirty="0" smtClean="0"/>
              <a:t>e cup and mugs</a:t>
            </a:r>
          </a:p>
          <a:p>
            <a:pPr lvl="0"/>
            <a:r>
              <a:rPr lang="en-US" sz="1400" dirty="0" smtClean="0"/>
              <a:t>Gift cards along with recognition and an opportunity to meet and take photos with the Globetrotters</a:t>
            </a:r>
            <a:endParaRPr lang="en-US" sz="1400" dirty="0"/>
          </a:p>
          <a:p>
            <a:pPr lvl="0"/>
            <a:r>
              <a:rPr lang="en-US" sz="1400" dirty="0"/>
              <a:t>Thursday, October 15 7:00 PM and Friday, October 16 7:00 PM</a:t>
            </a:r>
          </a:p>
          <a:p>
            <a:pPr marL="0" indent="0">
              <a:buNone/>
            </a:pPr>
            <a:r>
              <a:rPr lang="en-US" sz="2600" dirty="0"/>
              <a:t> </a:t>
            </a:r>
          </a:p>
          <a:p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750786"/>
              </p:ext>
            </p:extLst>
          </p:nvPr>
        </p:nvGraphicFramePr>
        <p:xfrm>
          <a:off x="6131442" y="851491"/>
          <a:ext cx="4846638" cy="265557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15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155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15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Normal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Group(25+PPL)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VIP</a:t>
                      </a:r>
                      <a:r>
                        <a:rPr lang="en-US" sz="2000" b="1" baseline="0" dirty="0" smtClean="0"/>
                        <a:t> Floor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$100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$90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Lower</a:t>
                      </a:r>
                      <a:r>
                        <a:rPr lang="en-US" sz="2000" b="1" baseline="0" dirty="0" smtClean="0"/>
                        <a:t> (Center)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$80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$72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Lower</a:t>
                      </a:r>
                      <a:r>
                        <a:rPr lang="en-US" sz="2000" b="1" baseline="0" dirty="0" smtClean="0"/>
                        <a:t> (Side/End)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$55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$49.50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686395"/>
              </p:ext>
            </p:extLst>
          </p:nvPr>
        </p:nvGraphicFramePr>
        <p:xfrm>
          <a:off x="6147391" y="3568641"/>
          <a:ext cx="4846638" cy="15544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15546">
                  <a:extLst>
                    <a:ext uri="{9D8B030D-6E8A-4147-A177-3AD203B41FA5}">
                      <a16:colId xmlns="" xmlns:a16="http://schemas.microsoft.com/office/drawing/2014/main" val="225431420"/>
                    </a:ext>
                  </a:extLst>
                </a:gridCol>
                <a:gridCol w="1615546">
                  <a:extLst>
                    <a:ext uri="{9D8B030D-6E8A-4147-A177-3AD203B41FA5}">
                      <a16:colId xmlns="" xmlns:a16="http://schemas.microsoft.com/office/drawing/2014/main" val="106399919"/>
                    </a:ext>
                  </a:extLst>
                </a:gridCol>
                <a:gridCol w="1615546">
                  <a:extLst>
                    <a:ext uri="{9D8B030D-6E8A-4147-A177-3AD203B41FA5}">
                      <a16:colId xmlns="" xmlns:a16="http://schemas.microsoft.com/office/drawing/2014/main" val="4011915166"/>
                    </a:ext>
                  </a:extLst>
                </a:gridCol>
              </a:tblGrid>
              <a:tr h="128397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Upper Bowl</a:t>
                      </a:r>
                    </a:p>
                    <a:p>
                      <a:pPr algn="ctr"/>
                      <a:r>
                        <a:rPr lang="en-US" sz="2400" b="1" baseline="0" dirty="0" smtClean="0"/>
                        <a:t>(Side/Center)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$25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</a:t>
                      </a:r>
                      <a:r>
                        <a:rPr lang="en-US" sz="2000" b="1" dirty="0" smtClean="0"/>
                        <a:t>22.50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79872910"/>
                  </a:ext>
                </a:extLst>
              </a:tr>
            </a:tbl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>
          <a:xfrm>
            <a:off x="2887027" y="556131"/>
            <a:ext cx="41910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810000" y="570064"/>
            <a:ext cx="2819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340" indent="180340">
              <a:lnSpc>
                <a:spcPct val="200000"/>
              </a:lnSpc>
              <a:spcAft>
                <a:spcPts val="0"/>
              </a:spcAft>
            </a:pPr>
            <a:r>
              <a:rPr lang="en-US" sz="1400" b="1" dirty="0" smtClean="0">
                <a:latin typeface="t"/>
                <a:ea typeface="Calibri" panose="020F0502020204030204" pitchFamily="34" charset="0"/>
                <a:cs typeface="Times New Roman" panose="02020603050405020304" pitchFamily="18" charset="0"/>
              </a:rPr>
              <a:t>    Corporate Categories</a:t>
            </a:r>
            <a:endParaRPr lang="en-US" sz="1400" dirty="0" smtClean="0">
              <a:latin typeface="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 algn="just">
              <a:lnSpc>
                <a:spcPct val="200000"/>
              </a:lnSpc>
              <a:spcAft>
                <a:spcPts val="0"/>
              </a:spcAft>
            </a:pPr>
            <a:r>
              <a:rPr lang="en-US" sz="1400" dirty="0" smtClean="0">
                <a:latin typeface="t"/>
                <a:ea typeface="Calibri" panose="020F0502020204030204" pitchFamily="34" charset="0"/>
                <a:cs typeface="Times New Roman" panose="02020603050405020304" pitchFamily="18" charset="0"/>
              </a:rPr>
              <a:t>Banks</a:t>
            </a:r>
          </a:p>
          <a:p>
            <a:pPr lvl="3" algn="just">
              <a:lnSpc>
                <a:spcPct val="200000"/>
              </a:lnSpc>
              <a:spcAft>
                <a:spcPts val="0"/>
              </a:spcAft>
            </a:pPr>
            <a:r>
              <a:rPr lang="en-US" sz="1400" dirty="0" smtClean="0">
                <a:latin typeface="t"/>
                <a:ea typeface="Calibri" panose="020F0502020204030204" pitchFamily="34" charset="0"/>
                <a:cs typeface="Times New Roman" panose="02020603050405020304" pitchFamily="18" charset="0"/>
              </a:rPr>
              <a:t>Supermarkets</a:t>
            </a:r>
          </a:p>
          <a:p>
            <a:pPr lvl="3" algn="just">
              <a:lnSpc>
                <a:spcPct val="200000"/>
              </a:lnSpc>
              <a:spcAft>
                <a:spcPts val="0"/>
              </a:spcAft>
            </a:pPr>
            <a:r>
              <a:rPr lang="en-US" sz="1400" dirty="0" smtClean="0">
                <a:latin typeface="t"/>
                <a:ea typeface="Calibri" panose="020F0502020204030204" pitchFamily="34" charset="0"/>
                <a:cs typeface="Times New Roman" panose="02020603050405020304" pitchFamily="18" charset="0"/>
              </a:rPr>
              <a:t>Hotels</a:t>
            </a:r>
          </a:p>
          <a:p>
            <a:pPr lvl="3" algn="just">
              <a:lnSpc>
                <a:spcPct val="200000"/>
              </a:lnSpc>
              <a:spcAft>
                <a:spcPts val="0"/>
              </a:spcAft>
            </a:pPr>
            <a:r>
              <a:rPr lang="en-US" sz="1400" dirty="0" smtClean="0">
                <a:latin typeface="t"/>
                <a:ea typeface="Calibri" panose="020F0502020204030204" pitchFamily="34" charset="0"/>
                <a:cs typeface="Times New Roman" panose="02020603050405020304" pitchFamily="18" charset="0"/>
              </a:rPr>
              <a:t>Hospital</a:t>
            </a:r>
          </a:p>
          <a:p>
            <a:pPr lvl="3" algn="just">
              <a:lnSpc>
                <a:spcPct val="200000"/>
              </a:lnSpc>
              <a:spcAft>
                <a:spcPts val="0"/>
              </a:spcAft>
            </a:pPr>
            <a:r>
              <a:rPr lang="en-US" sz="1400" dirty="0" smtClean="0">
                <a:latin typeface="t"/>
                <a:ea typeface="Calibri" panose="020F0502020204030204" pitchFamily="34" charset="0"/>
                <a:cs typeface="Times New Roman" panose="02020603050405020304" pitchFamily="18" charset="0"/>
              </a:rPr>
              <a:t>Manufacturing companies</a:t>
            </a:r>
            <a:endParaRPr lang="en-US" sz="1400" dirty="0">
              <a:effectLst/>
              <a:latin typeface="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343400"/>
            <a:ext cx="60198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8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690" y="-153480"/>
            <a:ext cx="10058400" cy="1143000"/>
          </a:xfrm>
        </p:spPr>
        <p:txBody>
          <a:bodyPr/>
          <a:lstStyle/>
          <a:p>
            <a:r>
              <a:rPr lang="en-US" dirty="0" smtClean="0"/>
              <a:t>UNIVERSITIES AND COLLEGES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32" y="989520"/>
            <a:ext cx="3727465" cy="4343400"/>
          </a:xfrm>
        </p:spPr>
        <p:txBody>
          <a:bodyPr>
            <a:normAutofit/>
          </a:bodyPr>
          <a:lstStyle/>
          <a:p>
            <a:pPr lvl="1"/>
            <a:r>
              <a:rPr lang="en-US" sz="1200" dirty="0"/>
              <a:t>Minimum tickets (20 + Tickets) for </a:t>
            </a:r>
            <a:r>
              <a:rPr lang="en-US" sz="1200" dirty="0" smtClean="0"/>
              <a:t>20% </a:t>
            </a:r>
            <a:r>
              <a:rPr lang="en-US" sz="1200" dirty="0"/>
              <a:t>discount off every ticket. </a:t>
            </a:r>
            <a:endParaRPr lang="en-US" sz="1200" dirty="0" smtClean="0"/>
          </a:p>
          <a:p>
            <a:pPr lvl="1"/>
            <a:r>
              <a:rPr lang="en-US" sz="1200" dirty="0" smtClean="0"/>
              <a:t>Free College and university I.D holders</a:t>
            </a:r>
          </a:p>
          <a:p>
            <a:pPr lvl="1"/>
            <a:r>
              <a:rPr lang="en-US" sz="1200" dirty="0" smtClean="0"/>
              <a:t>Globetrotters drawstring bags with highlighter pens</a:t>
            </a:r>
          </a:p>
          <a:p>
            <a:pPr lvl="1"/>
            <a:r>
              <a:rPr lang="en-US" sz="1200" dirty="0" smtClean="0"/>
              <a:t>Free Globetrotters labels stick phone grip</a:t>
            </a:r>
            <a:endParaRPr lang="en-US" sz="1200" dirty="0"/>
          </a:p>
          <a:p>
            <a:pPr lvl="1"/>
            <a:r>
              <a:rPr lang="en-US" sz="1200" dirty="0" smtClean="0"/>
              <a:t>Globetrotters T-shirts caps and visors</a:t>
            </a:r>
            <a:endParaRPr lang="en-US" sz="1200" dirty="0"/>
          </a:p>
          <a:p>
            <a:pPr lvl="1"/>
            <a:r>
              <a:rPr lang="en-US" sz="1200" dirty="0" smtClean="0"/>
              <a:t>Recognition and an opportunity to meet the Globetrotters</a:t>
            </a:r>
            <a:endParaRPr lang="en-US" sz="1200" dirty="0"/>
          </a:p>
          <a:p>
            <a:pPr lvl="1"/>
            <a:r>
              <a:rPr lang="en-US" sz="1200" dirty="0"/>
              <a:t>Music and Public address communications</a:t>
            </a:r>
          </a:p>
          <a:p>
            <a:pPr lvl="1"/>
            <a:r>
              <a:rPr lang="en-US" sz="1200" dirty="0"/>
              <a:t>Saturday, October 17 3:00 PM, 7:00 PM</a:t>
            </a:r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7269163"/>
              </p:ext>
            </p:extLst>
          </p:nvPr>
        </p:nvGraphicFramePr>
        <p:xfrm>
          <a:off x="7025452" y="851491"/>
          <a:ext cx="4846638" cy="247269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15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1554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155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Group (20+PPL)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VIP</a:t>
                      </a:r>
                      <a:r>
                        <a:rPr lang="en-US" sz="1800" b="1" baseline="0" dirty="0" smtClean="0"/>
                        <a:t> Floor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$100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$80</a:t>
                      </a:r>
                      <a:endParaRPr lang="en-US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Lower</a:t>
                      </a:r>
                      <a:r>
                        <a:rPr lang="en-US" sz="1800" b="1" baseline="0" dirty="0" smtClean="0"/>
                        <a:t> (Center)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$80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$64</a:t>
                      </a:r>
                      <a:endParaRPr lang="en-US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Lower</a:t>
                      </a:r>
                      <a:r>
                        <a:rPr lang="en-US" sz="1800" b="1" baseline="0" dirty="0" smtClean="0"/>
                        <a:t> (Side/End)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$55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$44</a:t>
                      </a:r>
                      <a:endParaRPr lang="en-US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806077"/>
              </p:ext>
            </p:extLst>
          </p:nvPr>
        </p:nvGraphicFramePr>
        <p:xfrm>
          <a:off x="7030732" y="3602311"/>
          <a:ext cx="4846638" cy="192405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15546">
                  <a:extLst>
                    <a:ext uri="{9D8B030D-6E8A-4147-A177-3AD203B41FA5}">
                      <a16:colId xmlns="" xmlns:a16="http://schemas.microsoft.com/office/drawing/2014/main" val="225431420"/>
                    </a:ext>
                  </a:extLst>
                </a:gridCol>
                <a:gridCol w="1615546">
                  <a:extLst>
                    <a:ext uri="{9D8B030D-6E8A-4147-A177-3AD203B41FA5}">
                      <a16:colId xmlns="" xmlns:a16="http://schemas.microsoft.com/office/drawing/2014/main" val="106399919"/>
                    </a:ext>
                  </a:extLst>
                </a:gridCol>
                <a:gridCol w="1615546">
                  <a:extLst>
                    <a:ext uri="{9D8B030D-6E8A-4147-A177-3AD203B41FA5}">
                      <a16:colId xmlns="" xmlns:a16="http://schemas.microsoft.com/office/drawing/2014/main" val="4011915166"/>
                    </a:ext>
                  </a:extLst>
                </a:gridCol>
              </a:tblGrid>
              <a:tr h="128397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Upper Bowl</a:t>
                      </a:r>
                    </a:p>
                    <a:p>
                      <a:pPr algn="ctr"/>
                      <a:r>
                        <a:rPr lang="en-US" sz="1800" b="1" baseline="0" dirty="0" smtClean="0"/>
                        <a:t>(Side/Center)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$25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$20</a:t>
                      </a:r>
                      <a:endParaRPr lang="en-US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79872910"/>
                  </a:ext>
                </a:extLst>
              </a:tr>
              <a:tr h="60011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Upper Bowl (End)</a:t>
                      </a:r>
                      <a:endParaRPr lang="en-US" sz="18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$15</a:t>
                      </a:r>
                      <a:endParaRPr lang="en-US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$12</a:t>
                      </a:r>
                      <a:endParaRPr lang="en-US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02305840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356" y="4814659"/>
            <a:ext cx="3686102" cy="20273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0"/>
            <a:ext cx="6738458" cy="228600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935697" y="989520"/>
            <a:ext cx="3608103" cy="382513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Group categories</a:t>
            </a:r>
            <a:endParaRPr lang="en-US" sz="2000" dirty="0"/>
          </a:p>
          <a:p>
            <a:pPr lvl="0"/>
            <a:r>
              <a:rPr lang="en-US" dirty="0"/>
              <a:t>Student government organizations</a:t>
            </a:r>
          </a:p>
          <a:p>
            <a:pPr lvl="0"/>
            <a:r>
              <a:rPr lang="en-US" dirty="0"/>
              <a:t>Religious and spiritual organizations.</a:t>
            </a:r>
          </a:p>
          <a:p>
            <a:pPr lvl="0"/>
            <a:r>
              <a:rPr lang="en-US" dirty="0"/>
              <a:t>Recreation and sports organizations.</a:t>
            </a:r>
          </a:p>
          <a:p>
            <a:pPr lvl="0"/>
            <a:r>
              <a:rPr lang="en-US" dirty="0"/>
              <a:t>Political or multicultural organizations.</a:t>
            </a:r>
          </a:p>
          <a:p>
            <a:pPr lvl="0"/>
            <a:r>
              <a:rPr lang="en-US" dirty="0"/>
              <a:t>Media and publication organizations.</a:t>
            </a:r>
          </a:p>
          <a:p>
            <a:pPr lvl="0"/>
            <a:r>
              <a:rPr lang="en-US" dirty="0"/>
              <a:t>Community service organizations.</a:t>
            </a:r>
          </a:p>
          <a:p>
            <a:pPr lvl="0"/>
            <a:r>
              <a:rPr lang="en-US" dirty="0"/>
              <a:t>Academic and educational organizations.</a:t>
            </a:r>
          </a:p>
          <a:p>
            <a:pPr marL="27432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950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ASSOCIATION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3" y="1143000"/>
            <a:ext cx="5068888" cy="5105399"/>
          </a:xfrm>
        </p:spPr>
        <p:txBody>
          <a:bodyPr>
            <a:normAutofit/>
          </a:bodyPr>
          <a:lstStyle/>
          <a:p>
            <a:r>
              <a:rPr lang="en-US" sz="1400" dirty="0"/>
              <a:t>Minimum tickets (30+ Tickets) for </a:t>
            </a:r>
            <a:r>
              <a:rPr lang="en-US" sz="1400" dirty="0" smtClean="0"/>
              <a:t>22% </a:t>
            </a:r>
            <a:r>
              <a:rPr lang="en-US" sz="1400" dirty="0"/>
              <a:t>discount off every ticket</a:t>
            </a:r>
          </a:p>
          <a:p>
            <a:r>
              <a:rPr lang="en-US" sz="1400" dirty="0"/>
              <a:t>Free Harlem Globetrotters </a:t>
            </a:r>
            <a:r>
              <a:rPr lang="en-US" sz="1400" dirty="0" smtClean="0"/>
              <a:t>T-shirts and caps and visors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 </a:t>
            </a:r>
            <a:r>
              <a:rPr lang="en-US" sz="1400" dirty="0" smtClean="0"/>
              <a:t>       Basketball ball merit badge and signage.</a:t>
            </a:r>
            <a:endParaRPr lang="en-US" sz="1400" dirty="0"/>
          </a:p>
          <a:p>
            <a:r>
              <a:rPr lang="en-US" sz="1400" dirty="0"/>
              <a:t>Free medical </a:t>
            </a:r>
            <a:r>
              <a:rPr lang="en-US" sz="1400" dirty="0" smtClean="0"/>
              <a:t>screening</a:t>
            </a:r>
          </a:p>
          <a:p>
            <a:r>
              <a:rPr lang="en-US" sz="1400" dirty="0" smtClean="0"/>
              <a:t>Globetrotter Sports Bags</a:t>
            </a:r>
          </a:p>
          <a:p>
            <a:r>
              <a:rPr lang="en-US" sz="1400" dirty="0" smtClean="0"/>
              <a:t>Free Globetrotter water bottles</a:t>
            </a:r>
          </a:p>
          <a:p>
            <a:r>
              <a:rPr lang="en-US" sz="1400" dirty="0" smtClean="0"/>
              <a:t>Opportunity to meet and take photos with the globetrotters.</a:t>
            </a:r>
            <a:endParaRPr lang="en-US" sz="1400" dirty="0"/>
          </a:p>
          <a:p>
            <a:r>
              <a:rPr lang="en-US" sz="1400" dirty="0"/>
              <a:t>80% discounted food vouchers</a:t>
            </a:r>
          </a:p>
          <a:p>
            <a:r>
              <a:rPr lang="en-US" sz="1400" dirty="0"/>
              <a:t>Sunday, October 18 3:00 PM, 7:00 PM</a:t>
            </a:r>
          </a:p>
          <a:p>
            <a:pPr marL="0" indent="0">
              <a:buNone/>
            </a:pPr>
            <a:endParaRPr lang="en-US" sz="1400" dirty="0" smtClean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8825232"/>
              </p:ext>
            </p:extLst>
          </p:nvPr>
        </p:nvGraphicFramePr>
        <p:xfrm>
          <a:off x="6324599" y="425391"/>
          <a:ext cx="5486400" cy="314325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Normal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Group (30</a:t>
                      </a:r>
                      <a:r>
                        <a:rPr lang="en-US" sz="2800" baseline="0" dirty="0" smtClean="0"/>
                        <a:t> + </a:t>
                      </a:r>
                      <a:r>
                        <a:rPr lang="en-US" sz="2800" baseline="0" dirty="0" err="1" smtClean="0"/>
                        <a:t>ppl</a:t>
                      </a:r>
                      <a:r>
                        <a:rPr lang="en-US" sz="2800" dirty="0" smtClean="0"/>
                        <a:t>)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VIP</a:t>
                      </a:r>
                      <a:r>
                        <a:rPr lang="en-US" sz="2400" b="1" baseline="0" dirty="0" smtClean="0"/>
                        <a:t> Floor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$100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$88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Lower</a:t>
                      </a:r>
                      <a:r>
                        <a:rPr lang="en-US" sz="2400" b="1" baseline="0" dirty="0" smtClean="0"/>
                        <a:t> (Center)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$80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$70.4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Lower</a:t>
                      </a:r>
                      <a:r>
                        <a:rPr lang="en-US" sz="2400" b="1" baseline="0" dirty="0" smtClean="0"/>
                        <a:t> (Side/End)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$55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$48.4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299494"/>
              </p:ext>
            </p:extLst>
          </p:nvPr>
        </p:nvGraphicFramePr>
        <p:xfrm>
          <a:off x="6147391" y="3568641"/>
          <a:ext cx="5663607" cy="210693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887869">
                  <a:extLst>
                    <a:ext uri="{9D8B030D-6E8A-4147-A177-3AD203B41FA5}">
                      <a16:colId xmlns="" xmlns:a16="http://schemas.microsoft.com/office/drawing/2014/main" val="225431420"/>
                    </a:ext>
                  </a:extLst>
                </a:gridCol>
                <a:gridCol w="1887869">
                  <a:extLst>
                    <a:ext uri="{9D8B030D-6E8A-4147-A177-3AD203B41FA5}">
                      <a16:colId xmlns="" xmlns:a16="http://schemas.microsoft.com/office/drawing/2014/main" val="106399919"/>
                    </a:ext>
                  </a:extLst>
                </a:gridCol>
                <a:gridCol w="1887869">
                  <a:extLst>
                    <a:ext uri="{9D8B030D-6E8A-4147-A177-3AD203B41FA5}">
                      <a16:colId xmlns="" xmlns:a16="http://schemas.microsoft.com/office/drawing/2014/main" val="4011915166"/>
                    </a:ext>
                  </a:extLst>
                </a:gridCol>
              </a:tblGrid>
              <a:tr h="128397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Upper Bowl</a:t>
                      </a:r>
                    </a:p>
                    <a:p>
                      <a:pPr algn="ctr"/>
                      <a:r>
                        <a:rPr lang="en-US" sz="2400" b="1" baseline="0" dirty="0" smtClean="0"/>
                        <a:t>(Side/Center)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$25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$22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79872910"/>
                  </a:ext>
                </a:extLst>
              </a:tr>
              <a:tr h="60011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Upper Bowl (End)</a:t>
                      </a:r>
                      <a:endParaRPr lang="en-US" sz="24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$13.2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802305840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5029200"/>
            <a:ext cx="4992689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49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5D30E8E9-C5F6-40D8-943C-DA5B4196A6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E42578-9CD4-4AFF-AA5E-F33052F6B6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DDEFBA-1D7E-4587-9763-EBF5A6740E9A}">
  <ds:schemaRefs>
    <ds:schemaRef ds:uri="http://schemas.microsoft.com/office/2006/documentManagement/types"/>
    <ds:schemaRef ds:uri="http://www.w3.org/XML/1998/namespace"/>
    <ds:schemaRef ds:uri="a4f35948-e619-41b3-aa29-22878b09cfd2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40262f94-9f35-4ac3-9a90-690165a166b7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373</TotalTime>
  <Words>403</Words>
  <Application>Microsoft Office PowerPoint</Application>
  <PresentationFormat>Widescreen</PresentationFormat>
  <Paragraphs>103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Century Gothic</vt:lpstr>
      <vt:lpstr>Franklin Gothic Medium</vt:lpstr>
      <vt:lpstr>t</vt:lpstr>
      <vt:lpstr>Times New Roman</vt:lpstr>
      <vt:lpstr>Wingdings 3</vt:lpstr>
      <vt:lpstr>Ion</vt:lpstr>
      <vt:lpstr>PowerPoint Presentation</vt:lpstr>
      <vt:lpstr>Groups</vt:lpstr>
      <vt:lpstr>CORPORATES</vt:lpstr>
      <vt:lpstr>UNIVERSITIES AND COLLEGES</vt:lpstr>
      <vt:lpstr>SPORTS ASSOCIATION</vt:lpstr>
    </vt:vector>
  </TitlesOfParts>
  <Company>JWU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G. Shaw (Student)</dc:creator>
  <cp:lastModifiedBy>user</cp:lastModifiedBy>
  <cp:revision>50</cp:revision>
  <dcterms:created xsi:type="dcterms:W3CDTF">2018-02-01T17:06:34Z</dcterms:created>
  <dcterms:modified xsi:type="dcterms:W3CDTF">2020-05-18T21:14:43Z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